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5" r:id="rId15"/>
    <p:sldId id="276" r:id="rId16"/>
    <p:sldId id="277" r:id="rId17"/>
    <p:sldId id="268" r:id="rId18"/>
    <p:sldId id="267" r:id="rId19"/>
    <p:sldId id="272" r:id="rId20"/>
    <p:sldId id="273" r:id="rId21"/>
    <p:sldId id="278" r:id="rId22"/>
    <p:sldId id="27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05" autoAdjust="0"/>
  </p:normalViewPr>
  <p:slideViewPr>
    <p:cSldViewPr snapToGrid="0">
      <p:cViewPr varScale="1">
        <p:scale>
          <a:sx n="51" d="100"/>
          <a:sy n="5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6AAE81-D7FB-4248-AEA8-D157BC405EFE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289742-E874-4189-8718-3B7FC486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4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https://www.cambridgenaturals.com/blog/hibiscus-relief-for-summer-heat</a:t>
            </a:r>
          </a:p>
          <a:p>
            <a:r>
              <a:rPr lang="en-US" dirty="0"/>
              <a:t>(</a:t>
            </a:r>
            <a:r>
              <a:rPr lang="en-US" b="0" i="0" dirty="0">
                <a:solidFill>
                  <a:srgbClr val="2D2926"/>
                </a:solidFill>
                <a:effectLst/>
                <a:latin typeface="canada-type-gibson"/>
              </a:rPr>
              <a:t>flavonoids and </a:t>
            </a:r>
            <a:r>
              <a:rPr lang="en-US" b="0" i="0" dirty="0" err="1">
                <a:solidFill>
                  <a:srgbClr val="2D2926"/>
                </a:solidFill>
                <a:effectLst/>
                <a:latin typeface="canada-type-gibson"/>
              </a:rPr>
              <a:t>proanthocyanidins</a:t>
            </a:r>
            <a:r>
              <a:rPr lang="en-US" b="0" i="0" dirty="0">
                <a:solidFill>
                  <a:srgbClr val="2D2926"/>
                </a:solidFill>
                <a:effectLst/>
                <a:latin typeface="canada-type-gibson"/>
              </a:rPr>
              <a:t>)</a:t>
            </a:r>
          </a:p>
          <a:p>
            <a:r>
              <a:rPr lang="en-US" dirty="0"/>
              <a:t>https://www.peacehealth.org/medical-topics/id/hn-4373005#:~:text=Hibiscus%20flowers%20contain%20substantial%20quantities,%2Dreducing%20(antipyretic)%20activities.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https://urbantilth.org/wp-content/uploads/2021/10/peppermint-1-1536x1025.jpeg</a:t>
            </a:r>
          </a:p>
          <a:p>
            <a:r>
              <a:rPr lang="en-US" dirty="0"/>
              <a:t>https://www.herbalgram.org/resources/healthy-ingredients/peppermint/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https://www.acornherbschool.com/peppermint</a:t>
            </a:r>
          </a:p>
          <a:p>
            <a:r>
              <a:rPr lang="en-US" dirty="0"/>
              <a:t>Diffusive herbs move energy out – helps to move 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the organic compound menthol (redolent in the leaves of mint) </a:t>
            </a:r>
            <a:r>
              <a:rPr lang="en-US" b="0" i="0" dirty="0">
                <a:solidFill>
                  <a:srgbClr val="E2EEFF"/>
                </a:solidFill>
                <a:effectLst/>
                <a:latin typeface="Google Sans"/>
              </a:rPr>
              <a:t>triggers the same protein sensory receptors in the mouth as does cold temperature while, say, eating ice cream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. In the case of both mint and cold that protein is TRPM8 </a:t>
            </a:r>
          </a:p>
          <a:p>
            <a:endParaRPr lang="en-US" b="0" i="0" dirty="0">
              <a:solidFill>
                <a:srgbClr val="E8EAED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https://www.uchealth.org/today/mint-tricks-the-body-into-feeling-cool/#:~:text=Going%20down%20the%20hatch%2C%20the,%E2%80%9Ctrip%20M%208%E2%80%9D).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92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</a:t>
            </a:r>
            <a:r>
              <a:rPr lang="en-US" dirty="0" err="1"/>
              <a:t>Ocimum</a:t>
            </a:r>
            <a:r>
              <a:rPr lang="en-US" dirty="0"/>
              <a:t> </a:t>
            </a:r>
            <a:r>
              <a:rPr lang="en-US" dirty="0" err="1"/>
              <a:t>tenuiflorum</a:t>
            </a:r>
            <a:r>
              <a:rPr lang="en-US" dirty="0"/>
              <a:t> - </a:t>
            </a: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heterotypic synonym  based on different specimens; Tulsi = 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Google Sans"/>
              </a:rPr>
              <a:t>sanskrit</a:t>
            </a:r>
            <a:endParaRPr lang="en-US" b="0" i="0" dirty="0">
              <a:solidFill>
                <a:srgbClr val="BDC1C6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https://www.floralencounters.com/Seeds/seed_detail.jsp?grow=Basil+Holy&amp;productid=1190</a:t>
            </a: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https://www.herbalgram.org/resources/herbalgram/issues/98/table-of-contents/hg98herbpro-holybasil/</a:t>
            </a:r>
          </a:p>
          <a:p>
            <a:endParaRPr lang="en-US" b="0" i="0" dirty="0">
              <a:solidFill>
                <a:srgbClr val="BDC1C6"/>
              </a:solidFill>
              <a:effectLst/>
              <a:latin typeface="Google San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3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https://www.herbrally.com/monographs/tulsi</a:t>
            </a:r>
          </a:p>
          <a:p>
            <a:r>
              <a:rPr lang="en-US" dirty="0"/>
              <a:t>https://www.herbalgram.org/resources/herbalgram/issues/98/table-of-contents/hg98herbpro-holybasil/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the organic compound menthol (redolent in the leaves of mint) </a:t>
            </a:r>
            <a:r>
              <a:rPr lang="en-US" b="0" i="0" dirty="0">
                <a:solidFill>
                  <a:srgbClr val="E2EEFF"/>
                </a:solidFill>
                <a:effectLst/>
                <a:latin typeface="Google Sans"/>
              </a:rPr>
              <a:t>triggers the same protein sensory receptors in the mouth as does cold temperature while, say, eating ice cream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. In the case of both mint and cold that protein is TRPM8 </a:t>
            </a:r>
          </a:p>
          <a:p>
            <a:endParaRPr lang="en-US" b="0" i="0" dirty="0">
              <a:solidFill>
                <a:srgbClr val="E8EAED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https://www.uchealth.org/today/mint-tricks-the-body-into-feeling-cool/#:~:text=Going%20down%20the%20hatch%2C%20the,%E2%80%9Ctrip%20M%208%E2%80%9D).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https://chestnutherbs.com/medicinal-benefits-of-hibiscus/</a:t>
            </a:r>
          </a:p>
          <a:p>
            <a:r>
              <a:rPr lang="en-US" dirty="0"/>
              <a:t>https://www.republicoftea.com/blog/tea-library/how-long-to-steep-hibiscus-tea/tl-027/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4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3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https://www.peets.com/products/t-sac-tea-filters?currency=USD&amp;utm_medium=cpc&amp;utm_source=google&amp;utm_campaign=Google%20Shopping&amp;gclid=CjwKCAjw5_GmBhBIEiwA5QSMxPqdsQaWHfzztVJUHRYCNYtY5wIHXAIGwb9so5bGAmjT0nIaeE-ZWxoCSSYQAvD_BwE</a:t>
            </a:r>
          </a:p>
          <a:p>
            <a:endParaRPr lang="en-US" dirty="0"/>
          </a:p>
          <a:p>
            <a:r>
              <a:rPr lang="en-US" dirty="0"/>
              <a:t>https://www.tradernickstea.com/product/t-sac/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24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5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5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https://chestnutschool.wpenginepowered.com/wp-content/uploads/2012/11/Roselle-Hibiscus-left-and-right.jpg</a:t>
            </a:r>
          </a:p>
          <a:p>
            <a:r>
              <a:rPr lang="en-US" dirty="0"/>
              <a:t>https://www.herbalgram.org/resources/herbalgram/issues/74/table-of-contents/article3102/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Refrigerants work by lowering your body’s temperature and cooling its tissues</a:t>
            </a:r>
            <a:endParaRPr lang="en-US" dirty="0"/>
          </a:p>
          <a:p>
            <a:r>
              <a:rPr lang="en-US" dirty="0"/>
              <a:t>Cold hardy hibiscuses are different species</a:t>
            </a:r>
          </a:p>
          <a:p>
            <a:r>
              <a:rPr lang="en-US" dirty="0"/>
              <a:t>Hibiscus sabdariffa is in the mallow (</a:t>
            </a:r>
            <a:r>
              <a:rPr lang="en-US" dirty="0" err="1"/>
              <a:t>malvaceae</a:t>
            </a:r>
            <a:r>
              <a:rPr lang="en-US" dirty="0"/>
              <a:t>)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https://chestnutherbs.com/medicinal-benefits-of-hibiscus/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Refrigerants work by lowering your body’s temperature and cooling its tissues</a:t>
            </a:r>
            <a:endParaRPr lang="en-US" dirty="0"/>
          </a:p>
          <a:p>
            <a:r>
              <a:rPr lang="en-US" dirty="0"/>
              <a:t>Cold hardy hibiscuses are different species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1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https://www.cambridgenaturals.com/blog/hibiscus-relief-for-summer-heat</a:t>
            </a:r>
          </a:p>
          <a:p>
            <a:r>
              <a:rPr lang="en-US" dirty="0"/>
              <a:t>(</a:t>
            </a:r>
            <a:r>
              <a:rPr lang="en-US" b="0" i="0" dirty="0">
                <a:solidFill>
                  <a:srgbClr val="2D2926"/>
                </a:solidFill>
                <a:effectLst/>
                <a:latin typeface="canada-type-gibson"/>
              </a:rPr>
              <a:t>flavonoids and </a:t>
            </a:r>
            <a:r>
              <a:rPr lang="en-US" b="0" i="0" dirty="0" err="1">
                <a:solidFill>
                  <a:srgbClr val="2D2926"/>
                </a:solidFill>
                <a:effectLst/>
                <a:latin typeface="canada-type-gibson"/>
              </a:rPr>
              <a:t>proanthocyanidins</a:t>
            </a:r>
            <a:r>
              <a:rPr lang="en-US" b="0" i="0" dirty="0">
                <a:solidFill>
                  <a:srgbClr val="2D2926"/>
                </a:solidFill>
                <a:effectLst/>
                <a:latin typeface="canada-type-gibson"/>
              </a:rPr>
              <a:t>)</a:t>
            </a:r>
          </a:p>
          <a:p>
            <a:r>
              <a:rPr lang="en-US" dirty="0"/>
              <a:t>https://www.peacehealth.org/medical-topics/id/hn-4373005#:~:text=Hibiscus%20flowers%20contain%20substantial%20quantities,%2Dreducing%20(antipyretic)%20activities.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https://www.herbalgram.org/resources/herbalgram/issues/115/table-of-contents/hg115-herbprofile/</a:t>
            </a:r>
          </a:p>
          <a:p>
            <a:r>
              <a:rPr lang="en-US" dirty="0"/>
              <a:t>https://www.groworganic.com/products/lemon-balm-art-pack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5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https://chestnutherbs.com/the-medicinal-benefits-of-lemon-balm/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9742-E874-4189-8718-3B7FC4865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3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funstons.com/minted-iced-tea-sermon-for-sunday-after-the-ascension-may-13-201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let-s-do-it-reminder-post-note-1432952/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E3F33-39DD-34EC-3728-1EDC1CED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volini" panose="020B0502040204020203" pitchFamily="66" charset="0"/>
                <a:cs typeface="Cavolini" panose="020B0502040204020203" pitchFamily="66" charset="0"/>
              </a:rPr>
              <a:t>Refreshing Herbal Tea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80583-00FF-F096-5902-8ABE12AC8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708186"/>
            <a:ext cx="5068567" cy="7970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Lora Kasselman, PhD, MPH, Herbal Medicine student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lass of ice tea with a leaf of mint&#10;&#10;Description automatically generated">
            <a:extLst>
              <a:ext uri="{FF2B5EF4-FFF2-40B4-BE49-F238E27FC236}">
                <a16:creationId xmlns:a16="http://schemas.microsoft.com/office/drawing/2014/main" id="{73EBE8DE-71DB-B403-EF02-461704B07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930" r="1059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#2: Lemon balm </a:t>
            </a:r>
            <a:r>
              <a:rPr 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4800" i="1" dirty="0">
                <a:latin typeface="Cavolini" panose="03000502040302020204" pitchFamily="66" charset="0"/>
                <a:cs typeface="Cavolini" panose="03000502040302020204" pitchFamily="66" charset="0"/>
              </a:rPr>
              <a:t>Melissa officinalis</a:t>
            </a:r>
            <a:r>
              <a:rPr 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Cooling properties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Diaphoretic – increases sweating which cools the body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Lemon Balm Organic Seeds – Hudson Valley Seed Company">
            <a:extLst>
              <a:ext uri="{FF2B5EF4-FFF2-40B4-BE49-F238E27FC236}">
                <a16:creationId xmlns:a16="http://schemas.microsoft.com/office/drawing/2014/main" id="{A1DEE92B-7FE4-0064-F3E2-221D767E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4" y="4182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8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320455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#3: Peppermint 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(Mentha piperita)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Background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Member of the mint family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Possibly originated in the Mediterranean; grows wild in US and Europe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Tea made from leaves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Long history of ancient use – Roman, Greek, Middle East</a:t>
            </a:r>
            <a:endParaRPr lang="en-US" sz="2800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Peppermint – Urban Tilth">
            <a:extLst>
              <a:ext uri="{FF2B5EF4-FFF2-40B4-BE49-F238E27FC236}">
                <a16:creationId xmlns:a16="http://schemas.microsoft.com/office/drawing/2014/main" id="{A752B21D-74CF-5EB2-EA82-27861A21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17" y="512335"/>
            <a:ext cx="3272823" cy="21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5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Properties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Diffusive, drying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Aromatic, carminative, diaphoretic, analgesic, antimicrobial, antispasmodic, anti-inflammatory, nervine, antioxidant.</a:t>
            </a:r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1DF9F5-9409-CCD9-B322-5F96558FB99B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68510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i="1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Herb #3: Peppermint (Mentha piperita)</a:t>
            </a:r>
          </a:p>
        </p:txBody>
      </p:sp>
      <p:pic>
        <p:nvPicPr>
          <p:cNvPr id="2" name="Picture 2" descr="Peppermint – Urban Tilth">
            <a:extLst>
              <a:ext uri="{FF2B5EF4-FFF2-40B4-BE49-F238E27FC236}">
                <a16:creationId xmlns:a16="http://schemas.microsoft.com/office/drawing/2014/main" id="{96E5FF37-CFB7-3729-996A-57CE1CC6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17" y="512335"/>
            <a:ext cx="3272823" cy="21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3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#3: Peppermint </a:t>
            </a:r>
            <a:r>
              <a:rPr 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(Mentha piperita)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Cooling properties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Moves heat out – energetically speaking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Triggers “cold” receptors on the tongue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" descr="Peppermint – Urban Tilth">
            <a:extLst>
              <a:ext uri="{FF2B5EF4-FFF2-40B4-BE49-F238E27FC236}">
                <a16:creationId xmlns:a16="http://schemas.microsoft.com/office/drawing/2014/main" id="{85BC7EC4-5C70-B51E-EA08-4A18D3B8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17" y="512335"/>
            <a:ext cx="3272823" cy="21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5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320455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#4: Tulsi/Holy basil 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Ocimum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sanctum)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Background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Member of the mint family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Native to India and parts of northern and eastern Africa, Hainan Island, and Taiwan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Tea made from leaves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Long history of ancient use – “The Queen of herbs” in Ayurvedic Medicine</a:t>
            </a:r>
            <a:endParaRPr lang="en-US" sz="2800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051A0F7-B37A-A1FD-4532-282626B6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463824"/>
            <a:ext cx="3381830" cy="22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7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Properties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Warming and cooling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Adaptogenic, antibacterial, antipyretic/febrifuge (reduces fever), antiseptic, antispasmodic, carminative (relieves intestinal gas), diaphoretic (promotes sweating), expectorant, nervine, and stimulant.</a:t>
            </a:r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1DF9F5-9409-CCD9-B322-5F96558FB99B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721091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i="1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Herb # 4: Tulsi/Holy basil </a:t>
            </a: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Ocimum</a:t>
            </a: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 sanctum)</a:t>
            </a:r>
            <a:endParaRPr 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D84B46-3C72-3F24-D443-59BBC2A3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463826"/>
            <a:ext cx="3381830" cy="22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5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</a:t>
            </a:r>
            <a:r>
              <a:rPr 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# 4: Tulsi/Holy basil 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Cooling properties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Can induce sweating – cools the body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8C5809-58F1-7D02-D4D2-ADEACE7C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463826"/>
            <a:ext cx="3381830" cy="22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9EC37-D38C-0014-5696-0377EAC1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1335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Herbal Infusion</a:t>
            </a:r>
          </a:p>
        </p:txBody>
      </p:sp>
    </p:spTree>
    <p:extLst>
      <p:ext uri="{BB962C8B-B14F-4D97-AF65-F5344CB8AC3E}">
        <p14:creationId xmlns:p14="http://schemas.microsoft.com/office/powerpoint/2010/main" val="193746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944303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Brewing Tea </a:t>
            </a:r>
            <a:b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(herbal infusion) </a:t>
            </a:r>
            <a:r>
              <a:rPr lang="en-US" sz="2200" dirty="0">
                <a:latin typeface="Cavolini" panose="03000502040302020204" pitchFamily="66" charset="0"/>
                <a:cs typeface="Cavolini" panose="03000502040302020204" pitchFamily="66" charset="0"/>
              </a:rPr>
              <a:t>– applicable to many herbs</a:t>
            </a:r>
            <a:br>
              <a:rPr lang="en-US" sz="4800" u="sng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1730414"/>
            <a:ext cx="7488276" cy="44849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Tea (herbal infusion) – Hibiscus - 1 cup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1: Heat 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one cup of water to boiling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2: Measure </a:t>
            </a:r>
            <a:r>
              <a:rPr lang="en-US" sz="280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1-2 teaspoons of </a:t>
            </a:r>
            <a:r>
              <a:rPr lang="en-US" sz="2800" dirty="0">
                <a:solidFill>
                  <a:srgbClr val="6666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dried hibiscus and place in an infuser OR take</a:t>
            </a:r>
            <a:r>
              <a:rPr lang="en-US" sz="280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1 tea bag of hibiscus and place in a cup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3: Pour </a:t>
            </a:r>
            <a:r>
              <a:rPr lang="en-US" sz="280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boiling water over the tea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4: Cover and steep </a:t>
            </a:r>
            <a:r>
              <a:rPr lang="en-US" sz="280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your tea 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for 5-7 minutes or longer, if desired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5: Remove </a:t>
            </a:r>
            <a:r>
              <a:rPr lang="en-US" sz="280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infuser or tea bag </a:t>
            </a:r>
            <a:endParaRPr lang="en-US" sz="2800" b="0" i="0" dirty="0">
              <a:solidFill>
                <a:srgbClr val="666666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6a: Drink hot 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– add your favorite sweetener if desired, and enjoy</a:t>
            </a:r>
          </a:p>
          <a:p>
            <a:pPr algn="l"/>
            <a:r>
              <a:rPr lang="en-US" sz="2800" b="1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Step 6b: Drink cold </a:t>
            </a:r>
            <a:r>
              <a:rPr lang="en-US" sz="2800" i="0" dirty="0">
                <a:solidFill>
                  <a:srgbClr val="66666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– allow the tea to cool then add to a glass filled with ice; add favorite sweetener if desired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hibiscus ice cubes and iced tea">
            <a:extLst>
              <a:ext uri="{FF2B5EF4-FFF2-40B4-BE49-F238E27FC236}">
                <a16:creationId xmlns:a16="http://schemas.microsoft.com/office/drawing/2014/main" id="{84459B6B-F362-66B5-7EAD-9980FE0A5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3" t="21177"/>
          <a:stretch/>
        </p:blipFill>
        <p:spPr bwMode="auto">
          <a:xfrm>
            <a:off x="8638083" y="2014194"/>
            <a:ext cx="2746039" cy="3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yellow post it note with blue writing on it&#10;&#10;Description automatically generated">
            <a:extLst>
              <a:ext uri="{FF2B5EF4-FFF2-40B4-BE49-F238E27FC236}">
                <a16:creationId xmlns:a16="http://schemas.microsoft.com/office/drawing/2014/main" id="{F7F0C76A-D262-9DEC-8B2B-CD19375DF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87" t="7910" r="5710" b="8656"/>
          <a:stretch/>
        </p:blipFill>
        <p:spPr>
          <a:xfrm>
            <a:off x="8319921" y="3322805"/>
            <a:ext cx="3095297" cy="3009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204C7-3C75-14B4-EB00-14CCD142D009}"/>
              </a:ext>
            </a:extLst>
          </p:cNvPr>
          <p:cNvSpPr txBox="1"/>
          <p:nvPr/>
        </p:nvSpPr>
        <p:spPr>
          <a:xfrm rot="20294813">
            <a:off x="8319921" y="4827709"/>
            <a:ext cx="1722713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Lucida Console" panose="020B0609040504020204" pitchFamily="49" charset="0"/>
              </a:rPr>
              <a:t>BREW</a:t>
            </a:r>
          </a:p>
        </p:txBody>
      </p:sp>
    </p:spTree>
    <p:extLst>
      <p:ext uri="{BB962C8B-B14F-4D97-AF65-F5344CB8AC3E}">
        <p14:creationId xmlns:p14="http://schemas.microsoft.com/office/powerpoint/2010/main" val="25075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9EC37-D38C-0014-5696-0377EAC1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1335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Create Your Own Blend</a:t>
            </a:r>
          </a:p>
        </p:txBody>
      </p:sp>
    </p:spTree>
    <p:extLst>
      <p:ext uri="{BB962C8B-B14F-4D97-AF65-F5344CB8AC3E}">
        <p14:creationId xmlns:p14="http://schemas.microsoft.com/office/powerpoint/2010/main" val="263484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Introductions</a:t>
            </a:r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4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642594"/>
            <a:ext cx="11004331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Make your own tea bag to 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2103120"/>
            <a:ext cx="5355021" cy="3849624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Choose your herbs</a:t>
            </a:r>
          </a:p>
          <a:p>
            <a:r>
              <a:rPr lang="en-US" sz="2600" dirty="0">
                <a:latin typeface="Cavolini" panose="03000502040302020204" pitchFamily="66" charset="0"/>
                <a:cs typeface="Cavolini" panose="03000502040302020204" pitchFamily="66" charset="0"/>
              </a:rPr>
              <a:t>Add ½ to 1 tsp of each herb to your tea bag</a:t>
            </a:r>
          </a:p>
          <a:p>
            <a:r>
              <a:rPr lang="en-US" sz="2600" dirty="0">
                <a:latin typeface="Cavolini" panose="03000502040302020204" pitchFamily="66" charset="0"/>
                <a:cs typeface="Cavolini" panose="03000502040302020204" pitchFamily="66" charset="0"/>
              </a:rPr>
              <a:t>Mix</a:t>
            </a:r>
          </a:p>
          <a:p>
            <a:r>
              <a:rPr lang="en-US" sz="2600" dirty="0">
                <a:latin typeface="Cavolini" panose="03000502040302020204" pitchFamily="66" charset="0"/>
                <a:cs typeface="Cavolini" panose="03000502040302020204" pitchFamily="66" charset="0"/>
              </a:rPr>
              <a:t>Tie tea bag with string, if desired</a:t>
            </a:r>
          </a:p>
          <a:p>
            <a:r>
              <a:rPr lang="en-US" sz="2600" dirty="0">
                <a:latin typeface="Cavolini" panose="03000502040302020204" pitchFamily="66" charset="0"/>
                <a:cs typeface="Cavolini" panose="03000502040302020204" pitchFamily="66" charset="0"/>
              </a:rPr>
              <a:t>At home, brew using directions from earlier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C39A2-CFA7-BA4D-FDAA-D01023AB0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4" t="19658" r="11633" b="9334"/>
          <a:stretch/>
        </p:blipFill>
        <p:spPr>
          <a:xfrm>
            <a:off x="5558192" y="1689286"/>
            <a:ext cx="1968998" cy="2224789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E9F737E9-888E-53F7-59F6-C66D1FAE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24" y="2801680"/>
            <a:ext cx="2019115" cy="20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-Sac Loose Leaf Tea Bags - Trader Nicks Tea Co">
            <a:extLst>
              <a:ext uri="{FF2B5EF4-FFF2-40B4-BE49-F238E27FC236}">
                <a16:creationId xmlns:a16="http://schemas.microsoft.com/office/drawing/2014/main" id="{E4EAA5E2-6108-8AD1-3737-049E2749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406" y="3632055"/>
            <a:ext cx="1883484" cy="26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5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Today we:</a:t>
            </a:r>
          </a:p>
          <a:p>
            <a:pPr lvl="1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Discussed 4 different herbs</a:t>
            </a:r>
          </a:p>
          <a:p>
            <a:pPr lvl="2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Explored what properties they have</a:t>
            </a:r>
          </a:p>
          <a:p>
            <a:pPr lvl="2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Detailed how they can help cool you down on a hot day</a:t>
            </a:r>
          </a:p>
          <a:p>
            <a:pPr lvl="2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Described how they can be made into tea</a:t>
            </a:r>
          </a:p>
          <a:p>
            <a:pPr lvl="1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Brewed one herbal tea</a:t>
            </a:r>
          </a:p>
          <a:p>
            <a:pPr lvl="1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Created our own herbal tea (infusion) blends</a:t>
            </a:r>
          </a:p>
        </p:txBody>
      </p:sp>
    </p:spTree>
    <p:extLst>
      <p:ext uri="{BB962C8B-B14F-4D97-AF65-F5344CB8AC3E}">
        <p14:creationId xmlns:p14="http://schemas.microsoft.com/office/powerpoint/2010/main" val="251963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9EC37-D38C-0014-5696-0377EAC1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1335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766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Today we will:</a:t>
            </a:r>
          </a:p>
          <a:p>
            <a:pPr lvl="1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Discuss 4 different herbs</a:t>
            </a:r>
          </a:p>
          <a:p>
            <a:pPr lvl="2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Explore what properties they have</a:t>
            </a:r>
          </a:p>
          <a:p>
            <a:pPr lvl="2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Detail how they can help cool you down on a hot day</a:t>
            </a:r>
          </a:p>
          <a:p>
            <a:pPr lvl="2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Describe how they can be made into tea</a:t>
            </a:r>
          </a:p>
          <a:p>
            <a:pPr lvl="1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Brew one herbal tea</a:t>
            </a:r>
          </a:p>
          <a:p>
            <a:pPr lvl="1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Create our own herbal tea (infusion) blends</a:t>
            </a:r>
          </a:p>
        </p:txBody>
      </p:sp>
    </p:spTree>
    <p:extLst>
      <p:ext uri="{BB962C8B-B14F-4D97-AF65-F5344CB8AC3E}">
        <p14:creationId xmlns:p14="http://schemas.microsoft.com/office/powerpoint/2010/main" val="398508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9EC37-D38C-0014-5696-0377EAC1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1335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Herbs</a:t>
            </a:r>
          </a:p>
        </p:txBody>
      </p:sp>
    </p:spTree>
    <p:extLst>
      <p:ext uri="{BB962C8B-B14F-4D97-AF65-F5344CB8AC3E}">
        <p14:creationId xmlns:p14="http://schemas.microsoft.com/office/powerpoint/2010/main" val="375074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#1: Hibiscus 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Hibiscus sabdariffa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Background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Native to N. Africa and S.E. Asia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Tea made from part of flower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Deep red color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Egypt and Sudan – </a:t>
            </a:r>
            <a:r>
              <a:rPr lang="en-US" sz="2800" i="1" dirty="0" err="1">
                <a:latin typeface="Cavolini" panose="03000502040302020204" pitchFamily="66" charset="0"/>
                <a:cs typeface="Cavolini" panose="03000502040302020204" pitchFamily="66" charset="0"/>
              </a:rPr>
              <a:t>karkade</a:t>
            </a:r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 – “refrigerant” tea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F3D828-CBBA-F0FB-D480-5DD20A55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642594"/>
            <a:ext cx="3491345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6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#1: Hibiscus 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Hibiscus sabdariffa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Properties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Sweet, astringent, sour, cooling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Anti-inflammatory, antioxidant, antimicrobial, cardiotonic, cholesterol-lowering, diuretic, hypotensive, astringent, demulcent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37E232-31AD-D40B-2E03-88481A09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1" y="455558"/>
            <a:ext cx="3491345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8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#1: Hibiscus 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Hibiscus sabdariffa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Cooling properties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Hydrating – helps with sweating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Reduces inflammation (a form of heat)</a:t>
            </a:r>
          </a:p>
          <a:p>
            <a:r>
              <a:rPr lang="en-US" sz="2800" i="1" dirty="0">
                <a:latin typeface="Cavolini" panose="03000502040302020204" pitchFamily="66" charset="0"/>
                <a:cs typeface="Cavolini" panose="03000502040302020204" pitchFamily="66" charset="0"/>
              </a:rPr>
              <a:t>Compounds associated with fever reduction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176220-CF5B-E316-270B-85B438E9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27" y="476339"/>
            <a:ext cx="3491345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2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C09-211A-6A68-E7B2-8F625DA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51073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Herb #2: Lemon balm 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Melissa officinalis</a:t>
            </a:r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Background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Member of the mint family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Originated in the Mediterranean to Western and Central Asia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Tea made from leaves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Used as monastic medicine in the Middle Ages</a:t>
            </a:r>
            <a:endParaRPr lang="en-US" sz="2800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Lemon Balm Organic Seeds – Hudson Valley Seed Company">
            <a:extLst>
              <a:ext uri="{FF2B5EF4-FFF2-40B4-BE49-F238E27FC236}">
                <a16:creationId xmlns:a16="http://schemas.microsoft.com/office/drawing/2014/main" id="{61053C99-BFD1-FE9A-5F5F-C091CDF2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4" y="4813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2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A56D-B14A-5CB1-BBC9-4FD2DBF8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Properties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Cooling, slightly drying</a:t>
            </a: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Nervine, hypnotic, carminative, antiviral, antibacterial, antianxiety, antidepressant, antioxidant, and diaphoretic</a:t>
            </a:r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Lemon Balm Organic Seeds – Hudson Valley Seed Company">
            <a:extLst>
              <a:ext uri="{FF2B5EF4-FFF2-40B4-BE49-F238E27FC236}">
                <a16:creationId xmlns:a16="http://schemas.microsoft.com/office/drawing/2014/main" id="{C4F9F9DA-FDE0-5EBC-334A-F37E7CC4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4" y="4182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1DF9F5-9409-CCD9-B322-5F96558FB99B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68510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i="1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Herb #2: Lemon balm </a:t>
            </a: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(Melissa officinalis)</a:t>
            </a:r>
            <a:endParaRPr 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71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1340</Words>
  <Application>Microsoft Office PowerPoint</Application>
  <PresentationFormat>Widescreen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canada-type-gibson</vt:lpstr>
      <vt:lpstr>Cavolini</vt:lpstr>
      <vt:lpstr>Garamond</vt:lpstr>
      <vt:lpstr>Google Sans</vt:lpstr>
      <vt:lpstr>Goudy Old Style</vt:lpstr>
      <vt:lpstr>Lucida Console</vt:lpstr>
      <vt:lpstr>Proxima Nova</vt:lpstr>
      <vt:lpstr>SavonVTI</vt:lpstr>
      <vt:lpstr>Refreshing Herbal Tea</vt:lpstr>
      <vt:lpstr>Welcome!</vt:lpstr>
      <vt:lpstr>Welcome!</vt:lpstr>
      <vt:lpstr>Herbs</vt:lpstr>
      <vt:lpstr>Herb #1: Hibiscus (Hibiscus sabdariffa)</vt:lpstr>
      <vt:lpstr>Herb #1: Hibiscus (Hibiscus sabdariffa)</vt:lpstr>
      <vt:lpstr>Herb #1: Hibiscus (Hibiscus sabdariffa)</vt:lpstr>
      <vt:lpstr>Herb #2: Lemon balm (Melissa officinalis)</vt:lpstr>
      <vt:lpstr>PowerPoint Presentation</vt:lpstr>
      <vt:lpstr>Herb #2: Lemon balm (Melissa officinalis)</vt:lpstr>
      <vt:lpstr>Herb #3: Peppermint (Mentha piperita)</vt:lpstr>
      <vt:lpstr>PowerPoint Presentation</vt:lpstr>
      <vt:lpstr>Herb #3: Peppermint (Mentha piperita)</vt:lpstr>
      <vt:lpstr>Herb #4: Tulsi/Holy basil (Ocimum sanctum)</vt:lpstr>
      <vt:lpstr>PowerPoint Presentation</vt:lpstr>
      <vt:lpstr>Herb # 4: Tulsi/Holy basil </vt:lpstr>
      <vt:lpstr>Herbal Infusion</vt:lpstr>
      <vt:lpstr>Brewing Tea  (herbal infusion) – applicable to many herbs </vt:lpstr>
      <vt:lpstr>Create Your Own Blend</vt:lpstr>
      <vt:lpstr>Make your own tea bag to take home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Refreshing Herbal Tea</dc:title>
  <dc:creator>Lora Kasselman</dc:creator>
  <cp:lastModifiedBy>Andrea Vaglio</cp:lastModifiedBy>
  <cp:revision>8</cp:revision>
  <cp:lastPrinted>2023-08-16T18:37:05Z</cp:lastPrinted>
  <dcterms:created xsi:type="dcterms:W3CDTF">2023-08-13T16:26:15Z</dcterms:created>
  <dcterms:modified xsi:type="dcterms:W3CDTF">2023-08-17T23:16:49Z</dcterms:modified>
</cp:coreProperties>
</file>